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4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5" r:id="rId12"/>
    <p:sldId id="273" r:id="rId13"/>
    <p:sldId id="274" r:id="rId14"/>
    <p:sldId id="276" r:id="rId15"/>
    <p:sldId id="266" r:id="rId16"/>
    <p:sldId id="268" r:id="rId17"/>
    <p:sldId id="267" r:id="rId18"/>
    <p:sldId id="269" r:id="rId19"/>
    <p:sldId id="270" r:id="rId20"/>
    <p:sldId id="271" r:id="rId21"/>
    <p:sldId id="277" r:id="rId22"/>
    <p:sldId id="278" r:id="rId23"/>
    <p:sldId id="272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4"/>
    <p:restoredTop sz="94737"/>
  </p:normalViewPr>
  <p:slideViewPr>
    <p:cSldViewPr snapToGrid="0" snapToObjects="1">
      <p:cViewPr>
        <p:scale>
          <a:sx n="118" d="100"/>
          <a:sy n="118" d="100"/>
        </p:scale>
        <p:origin x="192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1352554"/>
            <a:ext cx="7086600" cy="1368822"/>
          </a:xfrm>
        </p:spPr>
        <p:txBody>
          <a:bodyPr anchor="b">
            <a:normAutofit/>
          </a:bodyPr>
          <a:lstStyle>
            <a:lvl1pPr algn="l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724151"/>
            <a:ext cx="7086600" cy="514350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1" y="3235746"/>
            <a:ext cx="2183130" cy="28098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3242884"/>
            <a:ext cx="4800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073150"/>
            <a:ext cx="2057400" cy="273844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33" y="3523021"/>
            <a:ext cx="8116526" cy="61451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1295" y="706080"/>
            <a:ext cx="8116380" cy="260862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4137537"/>
            <a:ext cx="8115300" cy="526477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65150"/>
            <a:ext cx="8115300" cy="2101850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850"/>
            <a:ext cx="7597887" cy="74930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565150"/>
            <a:ext cx="7613650" cy="1953371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2524168"/>
            <a:ext cx="7194552" cy="33333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1" y="2969897"/>
            <a:ext cx="7613650" cy="509903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188" y="70008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38173" y="202596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71" y="843526"/>
            <a:ext cx="7609640" cy="188387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237"/>
            <a:ext cx="7608491" cy="74991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4163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163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7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51560"/>
            <a:ext cx="2592324" cy="46299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49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76600" y="165099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75144" y="2178050"/>
            <a:ext cx="2592324" cy="24859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8850" y="164464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038851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15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6463" y="3143250"/>
            <a:ext cx="2588687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6463" y="1771650"/>
            <a:ext cx="2588687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6463" y="3655323"/>
            <a:ext cx="2588687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698" y="3143250"/>
            <a:ext cx="2586701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80697" y="1771650"/>
            <a:ext cx="2586702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80699" y="3655323"/>
            <a:ext cx="2586701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7299" y="3143250"/>
            <a:ext cx="2592352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37391" y="1771650"/>
            <a:ext cx="258590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037299" y="3655321"/>
            <a:ext cx="2589334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645920"/>
            <a:ext cx="8115300" cy="301809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558800"/>
            <a:ext cx="1543050" cy="292735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558800"/>
            <a:ext cx="6153151" cy="29273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4956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0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8038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108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65150"/>
            <a:ext cx="8115299" cy="2101451"/>
          </a:xfrm>
        </p:spPr>
        <p:txBody>
          <a:bodyPr anchor="b">
            <a:normAutofit/>
          </a:bodyPr>
          <a:lstStyle>
            <a:lvl1pPr algn="r"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2731294"/>
            <a:ext cx="7867650" cy="716756"/>
          </a:xfrm>
        </p:spPr>
        <p:txBody>
          <a:bodyPr>
            <a:normAutofit/>
          </a:bodyPr>
          <a:lstStyle>
            <a:lvl1pPr marL="0" indent="0" algn="r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1"/>
            <a:ext cx="5243619" cy="2730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45920"/>
            <a:ext cx="4000500" cy="30180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45920"/>
            <a:ext cx="4000500" cy="30180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571500"/>
            <a:ext cx="6457950" cy="9715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7" y="1637852"/>
            <a:ext cx="3809993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349500"/>
            <a:ext cx="3983831" cy="23145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37852"/>
            <a:ext cx="3829050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49500"/>
            <a:ext cx="4000500" cy="23145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308610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686" y="560070"/>
            <a:ext cx="4882964" cy="410394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308610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515493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95928" y="563431"/>
            <a:ext cx="2733722" cy="410058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515493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53439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</p:sldLayoutIdLst>
  <p:hf sldNum="0" hdr="0" ftr="0" dt="0"/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data.gov/dataset/crime-data-from-2010-to-present" TargetMode="External"/><Relationship Id="rId4" Type="http://schemas.openxmlformats.org/officeDocument/2006/relationships/hyperlink" Target="https://catalog.data.gov/dataset/crimes-2001-to-present-398a4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3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3-us-west-1.amazonaws.com/dreab/Crime_Data_from_2010_to_Present.csv" TargetMode="External"/><Relationship Id="rId4" Type="http://schemas.openxmlformats.org/officeDocument/2006/relationships/hyperlink" Target="https://s3-us-west-1.amazonaws.com/dreab/Crimes_-_2001_to_present.csv" TargetMode="External"/><Relationship Id="rId1" Type="http://schemas.openxmlformats.org/officeDocument/2006/relationships/slideLayout" Target="../slideLayouts/slideLayout19.xml"/><Relationship Id="rId2" Type="http://schemas.openxmlformats.org/officeDocument/2006/relationships/hyperlink" Target="https://s3-us-west-1.amazonaws.com/dreab/Crime_Data_from_2010_to_Present.csv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28600" y="0"/>
            <a:ext cx="6400802" cy="267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300"/>
              </a:spcAft>
            </a:pPr>
            <a:r>
              <a:rPr lang="en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Los</a:t>
            </a:r>
            <a:r>
              <a:rPr lang="en" sz="4800" b="1" dirty="0">
                <a:solidFill>
                  <a:schemeClr val="bg1"/>
                </a:solidFill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 </a:t>
            </a:r>
            <a:r>
              <a:rPr lang="en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Angeles &amp; Chicago </a:t>
            </a:r>
          </a:p>
          <a:p>
            <a:pPr lvl="0">
              <a:lnSpc>
                <a:spcPct val="115000"/>
              </a:lnSpc>
              <a:spcAft>
                <a:spcPts val="300"/>
              </a:spcAft>
            </a:pPr>
            <a:r>
              <a:rPr lang="en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Homicide Crime Analysis </a:t>
            </a:r>
            <a:endParaRPr 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Britannic Bold" charset="0"/>
              <a:ea typeface="Britannic Bold" charset="0"/>
              <a:cs typeface="Britannic Bold" charset="0"/>
            </a:endParaRPr>
          </a:p>
        </p:txBody>
      </p:sp>
      <p:sp>
        <p:nvSpPr>
          <p:cNvPr id="4" name="Shape 167"/>
          <p:cNvSpPr txBox="1">
            <a:spLocks noGrp="1"/>
          </p:cNvSpPr>
          <p:nvPr>
            <p:ph type="subTitle" idx="1"/>
          </p:nvPr>
        </p:nvSpPr>
        <p:spPr>
          <a:xfrm>
            <a:off x="6194905" y="2848153"/>
            <a:ext cx="2855092" cy="2176774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By:</a:t>
            </a:r>
            <a:endParaRPr lang="en-US" sz="16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ritannic Bold" charset="0"/>
              <a:ea typeface="Britannic Bold" charset="0"/>
              <a:cs typeface="Britannic Bold" charset="0"/>
              <a:sym typeface="Times New Roman"/>
            </a:endParaRPr>
          </a:p>
          <a:p>
            <a:pPr lvl="0"/>
            <a:r>
              <a:rPr lang="en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Blanco, Andrea</a:t>
            </a:r>
          </a:p>
          <a:p>
            <a:pPr lvl="0"/>
            <a:r>
              <a:rPr lang="en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Kawashima, Keith</a:t>
            </a:r>
          </a:p>
          <a:p>
            <a:pPr lvl="0"/>
            <a:r>
              <a:rPr lang="en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Macias, Jennifer</a:t>
            </a:r>
          </a:p>
          <a:p>
            <a:pPr lvl="0"/>
            <a:r>
              <a:rPr lang="en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Najera, Jose</a:t>
            </a:r>
          </a:p>
          <a:p>
            <a:pPr lvl="0"/>
            <a:r>
              <a:rPr lang="en" sz="20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Nguon</a:t>
            </a:r>
            <a:r>
              <a:rPr lang="en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, </a:t>
            </a:r>
            <a:r>
              <a:rPr lang="en" sz="20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Chiv</a:t>
            </a:r>
            <a:endParaRPr lang="en" sz="20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ritannic Bold" charset="0"/>
              <a:ea typeface="Britannic Bold" charset="0"/>
              <a:cs typeface="Britannic Bold" charset="0"/>
              <a:sym typeface="Times New Roman"/>
            </a:endParaRPr>
          </a:p>
          <a:p>
            <a:pPr lvl="0"/>
            <a:r>
              <a:rPr lang="en-US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H</a:t>
            </a:r>
            <a:r>
              <a:rPr lang="en" sz="20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aghnazarian</a:t>
            </a:r>
            <a:r>
              <a:rPr lang="en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, </a:t>
            </a:r>
            <a:r>
              <a:rPr lang="en-US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O</a:t>
            </a:r>
            <a:r>
              <a:rPr lang="en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sheen</a:t>
            </a:r>
          </a:p>
          <a:p>
            <a:pPr lvl="0"/>
            <a:endParaRPr lang="en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ritannic Bold" charset="0"/>
              <a:ea typeface="Britannic Bold" charset="0"/>
              <a:cs typeface="Britannic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HIVE</a:t>
            </a:r>
            <a:endParaRPr lang="en-US" sz="5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34" y="1415853"/>
            <a:ext cx="3975750" cy="3017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517" y="1415853"/>
            <a:ext cx="4025357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8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513" y="496299"/>
            <a:ext cx="7038900" cy="9141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HIVE </a:t>
            </a:r>
            <a:r>
              <a:rPr lang="mr-IN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–</a:t>
            </a:r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 LOS ANGELES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4" y="2026307"/>
            <a:ext cx="816102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56517" y="410841"/>
            <a:ext cx="7038900" cy="9141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HIVE - CHICAGO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" t="3047"/>
          <a:stretch/>
        </p:blipFill>
        <p:spPr>
          <a:xfrm>
            <a:off x="786138" y="1262385"/>
            <a:ext cx="7779657" cy="352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3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50521" y="436479"/>
            <a:ext cx="7038900" cy="914100"/>
          </a:xfrm>
        </p:spPr>
        <p:txBody>
          <a:bodyPr/>
          <a:lstStyle/>
          <a:p>
            <a:pPr algn="ctr"/>
            <a:r>
              <a:rPr lang="en-US" sz="4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AMBARI </a:t>
            </a:r>
            <a:r>
              <a:rPr lang="mr-IN" sz="4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–</a:t>
            </a:r>
            <a:r>
              <a:rPr lang="en-US" sz="4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 FILE BROWSWER</a:t>
            </a:r>
            <a:endParaRPr lang="en-US" sz="4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1" y="1769515"/>
            <a:ext cx="4349108" cy="2560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793" y="1769515"/>
            <a:ext cx="4363291" cy="25603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03964" y="1307850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LOS ANGEALES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851" y="1350579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CHICAGO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75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390" y="393750"/>
            <a:ext cx="7038900" cy="9141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EXCEL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9" y="1743278"/>
            <a:ext cx="4308569" cy="3017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46" y="1743278"/>
            <a:ext cx="4304404" cy="3017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3964" y="1307850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LOS ANGEALES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364" y="1307850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CHICAGO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3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5"/>
          <p:cNvSpPr txBox="1">
            <a:spLocks noGrp="1"/>
          </p:cNvSpPr>
          <p:nvPr>
            <p:ph type="title"/>
          </p:nvPr>
        </p:nvSpPr>
        <p:spPr>
          <a:xfrm>
            <a:off x="881743" y="1536750"/>
            <a:ext cx="7568957" cy="2610707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8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VISUALIZATION</a:t>
            </a:r>
            <a:endParaRPr lang="en" sz="8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Britannic Bold" charset="0"/>
              <a:ea typeface="Britannic Bold" charset="0"/>
              <a:cs typeface="Britannic Bold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365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619" y="83757"/>
            <a:ext cx="7038900" cy="914100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HOMICIDE </a:t>
            </a:r>
            <a:r>
              <a:rPr lang="en-US" sz="36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CRIME COMPARISON</a:t>
            </a:r>
            <a:br>
              <a:rPr lang="en-US" sz="36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</a:br>
            <a:r>
              <a:rPr lang="en-US" sz="36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2013-2016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28" y="997857"/>
            <a:ext cx="7211683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6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068" y="375410"/>
            <a:ext cx="7038900" cy="914100"/>
          </a:xfrm>
        </p:spPr>
        <p:txBody>
          <a:bodyPr>
            <a:no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HOMICIDE CRIME </a:t>
            </a:r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BY LOCATION - CHICAGO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01" y="1011470"/>
            <a:ext cx="7600235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839" y="284467"/>
            <a:ext cx="8058684" cy="914100"/>
          </a:xfrm>
        </p:spPr>
        <p:txBody>
          <a:bodyPr>
            <a:noAutofit/>
          </a:bodyPr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HOMICIDE CRIME BY LOCATION </a:t>
            </a:r>
            <a:r>
              <a:rPr lang="mr-IN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–</a:t>
            </a:r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 LOS ANGELES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21" y="1120140"/>
            <a:ext cx="7413355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1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171" y="1863322"/>
            <a:ext cx="7038900" cy="9141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INTERESTING FACTS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1274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DATA </a:t>
            </a:r>
            <a:r>
              <a:rPr lang="en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SOURCE</a:t>
            </a:r>
            <a:endParaRPr lang="en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Britannic Bold" charset="0"/>
              <a:ea typeface="Britannic Bold" charset="0"/>
              <a:cs typeface="Britannic Bold" charset="0"/>
              <a:sym typeface="Times New Roman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598750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en" sz="2800" b="1" dirty="0">
                <a:latin typeface="Arial"/>
                <a:ea typeface="Arial"/>
                <a:cs typeface="Arial"/>
                <a:sym typeface="Arial"/>
              </a:rPr>
              <a:t>Los Angeles Crime Data</a:t>
            </a:r>
          </a:p>
          <a:p>
            <a:pPr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 dirty="0">
                <a:latin typeface="Arial"/>
                <a:ea typeface="Arial"/>
                <a:cs typeface="Arial"/>
                <a:sym typeface="Arial"/>
                <a:hlinkClick r:id="rId3"/>
              </a:rPr>
              <a:t>https://catalog.data.gov/dataset/crime-data-from-2010-to-present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7" name="Shape 14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 startAt="2"/>
            </a:pPr>
            <a:r>
              <a:rPr lang="en" sz="2800" b="1">
                <a:latin typeface="Arial"/>
                <a:ea typeface="Arial"/>
                <a:cs typeface="Arial"/>
                <a:sym typeface="Arial"/>
              </a:rPr>
              <a:t>Chicago Crime Data</a:t>
            </a:r>
          </a:p>
          <a:p>
            <a:pPr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latin typeface="Arial"/>
                <a:ea typeface="Arial"/>
                <a:cs typeface="Arial"/>
                <a:sym typeface="Arial"/>
                <a:hlinkClick r:id="rId4"/>
              </a:rPr>
              <a:t>https://catalog.data.gov/dataset/crimes-2001-to-present-398a4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endParaRPr sz="1500"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TOP 5 CRIMES PER CITY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76017" y="1307850"/>
            <a:ext cx="3403200" cy="29112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LOS ANGELES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Battery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Burglary </a:t>
            </a:r>
            <a:r>
              <a:rPr lang="mr-IN" b="1" dirty="0" smtClean="0"/>
              <a:t>–</a:t>
            </a:r>
            <a:r>
              <a:rPr lang="en-US" b="1" dirty="0" smtClean="0"/>
              <a:t> From Vehicle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Vehicle </a:t>
            </a:r>
            <a:r>
              <a:rPr lang="mr-IN" b="1" dirty="0" smtClean="0"/>
              <a:t>–</a:t>
            </a:r>
            <a:r>
              <a:rPr lang="en-US" b="1" dirty="0" smtClean="0"/>
              <a:t> Stolen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Burglary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Theft Plain</a:t>
            </a:r>
          </a:p>
          <a:p>
            <a:pPr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5069268" y="1307850"/>
            <a:ext cx="3519450" cy="29112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CHICAGO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Theft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Battery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Criminal Damage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Narcotics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Other</a:t>
            </a:r>
          </a:p>
          <a:p>
            <a:pPr marL="342900" indent="-342900">
              <a:buFont typeface="+mj-lt"/>
              <a:buAutoNum type="arabicPeriod"/>
            </a:pPr>
            <a:endParaRPr lang="en-US" b="1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" r="34503"/>
          <a:stretch/>
        </p:blipFill>
        <p:spPr>
          <a:xfrm>
            <a:off x="104901" y="3023150"/>
            <a:ext cx="4251308" cy="15544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r="-1"/>
          <a:stretch/>
        </p:blipFill>
        <p:spPr>
          <a:xfrm>
            <a:off x="4816950" y="3066330"/>
            <a:ext cx="4024086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4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26661"/>
            <a:ext cx="8033657" cy="9141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The most frequent crime in </a:t>
            </a:r>
            <a:r>
              <a:rPr lang="en-US" sz="32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5 locations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294" y="1433571"/>
            <a:ext cx="3403200" cy="29112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LOS ANGELES</a:t>
            </a:r>
          </a:p>
          <a:p>
            <a:pPr defTabSz="914400">
              <a:lnSpc>
                <a:spcPct val="100000"/>
              </a:lnSpc>
            </a:pPr>
            <a:r>
              <a:rPr lang="en-US" sz="2400" b="1" dirty="0" smtClean="0"/>
              <a:t>Battery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CHICAGO</a:t>
            </a:r>
          </a:p>
          <a:p>
            <a:r>
              <a:rPr lang="en-US" sz="2400" b="1" dirty="0" smtClean="0"/>
              <a:t>Theft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1"/>
          <a:stretch/>
        </p:blipFill>
        <p:spPr>
          <a:xfrm>
            <a:off x="4933221" y="3346192"/>
            <a:ext cx="3962400" cy="1155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6" y="3346192"/>
            <a:ext cx="3901478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2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TOP </a:t>
            </a: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5 Premises where crimes are most committed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CHICAGO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Street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Residence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Apartment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Sidewalk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Other</a:t>
            </a:r>
          </a:p>
          <a:p>
            <a:pPr marL="342900" indent="-342900">
              <a:buFont typeface="+mj-lt"/>
              <a:buAutoNum type="arabicPeriod"/>
            </a:pPr>
            <a:endParaRPr lang="en-US" b="1" dirty="0"/>
          </a:p>
        </p:txBody>
      </p:sp>
      <p:pic>
        <p:nvPicPr>
          <p:cNvPr id="1026" name="Picture 2" descr="https://lh4.googleusercontent.com/CNhZcIHgoHH7xILaqOB_UwcLSdRlrP-Oj9gEeHCZU2W56TIgg-MKZwPsb3DblUIIx2pRynWx8FynHXQ-vfa6iceqAoxnjLhOvcTb6Y90-gGwzCx8bgtGppC_A2FLU4sV5LxXZj3t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1" y="3229979"/>
            <a:ext cx="3238500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idx="2"/>
          </p:nvPr>
        </p:nvSpPr>
        <p:spPr>
          <a:xfrm>
            <a:off x="396621" y="1567550"/>
            <a:ext cx="3403200" cy="2911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LOS ANGELES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Street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Single Family Dwelling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Multi-unit Dwelling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Parking Lot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Sidewalk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40" b="1"/>
          <a:stretch/>
        </p:blipFill>
        <p:spPr>
          <a:xfrm>
            <a:off x="5016407" y="3229979"/>
            <a:ext cx="3236827" cy="77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9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549" y="402296"/>
            <a:ext cx="7038900" cy="9141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QUESTIONS?</a:t>
            </a:r>
            <a:endParaRPr lang="en-US" sz="5400" dirty="0"/>
          </a:p>
        </p:txBody>
      </p:sp>
      <p:pic>
        <p:nvPicPr>
          <p:cNvPr id="4" name="Shape 180" descr="question.jpg"/>
          <p:cNvPicPr preferRelativeResize="0"/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85" b="9697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7575" y="1475653"/>
            <a:ext cx="4968849" cy="3314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055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237680" y="291200"/>
            <a:ext cx="7038900" cy="914100"/>
          </a:xfrm>
        </p:spPr>
        <p:txBody>
          <a:bodyPr/>
          <a:lstStyle/>
          <a:p>
            <a:pPr lvl="0" algn="ctr"/>
            <a:r>
              <a:rPr lang="en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DATA SIZE </a:t>
            </a:r>
          </a:p>
          <a:p>
            <a:pPr lvl="0" algn="ctr"/>
            <a:endParaRPr lang="en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Britannic Bold" charset="0"/>
              <a:ea typeface="Britannic Bold" charset="0"/>
              <a:cs typeface="Britannic Bold" charset="0"/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538385" y="1307850"/>
            <a:ext cx="8118505" cy="3674348"/>
          </a:xfrm>
        </p:spPr>
        <p:txBody>
          <a:bodyPr/>
          <a:lstStyle/>
          <a:p>
            <a:pPr lvl="0"/>
            <a:r>
              <a:rPr lang="en-US" sz="3200" b="1" dirty="0" smtClean="0">
                <a:sym typeface="Arial"/>
              </a:rPr>
              <a:t>Data Set Size</a:t>
            </a:r>
            <a:r>
              <a:rPr lang="en-US" sz="3200" dirty="0" smtClean="0">
                <a:sym typeface="Arial"/>
              </a:rPr>
              <a:t>: </a:t>
            </a:r>
            <a:endParaRPr lang="en-US" sz="3200" dirty="0">
              <a:sym typeface="Arial"/>
            </a:endParaRPr>
          </a:p>
          <a:p>
            <a:pPr lvl="0">
              <a:buNone/>
            </a:pPr>
            <a:r>
              <a:rPr lang="en-US" sz="3200" dirty="0" smtClean="0">
                <a:sym typeface="Arial"/>
              </a:rPr>
              <a:t>	Combined equals approximately </a:t>
            </a:r>
          </a:p>
          <a:p>
            <a:pPr lvl="0">
              <a:buNone/>
            </a:pPr>
            <a:r>
              <a:rPr lang="en-US" sz="3200" dirty="0" smtClean="0">
                <a:sym typeface="Arial"/>
              </a:rPr>
              <a:t>	1.7 GB of Data</a:t>
            </a:r>
          </a:p>
          <a:p>
            <a:pPr lvl="0">
              <a:buNone/>
            </a:pPr>
            <a:endParaRPr lang="en-US" sz="3200" dirty="0" smtClean="0">
              <a:sym typeface="Arial"/>
            </a:endParaRPr>
          </a:p>
          <a:p>
            <a:pPr marL="457200" indent="-457200"/>
            <a:r>
              <a:rPr lang="en-US" sz="3200" b="1" dirty="0" smtClean="0">
                <a:sym typeface="Arial"/>
              </a:rPr>
              <a:t>Entries: </a:t>
            </a:r>
          </a:p>
          <a:p>
            <a:pPr>
              <a:buNone/>
            </a:pPr>
            <a:r>
              <a:rPr lang="en-US" sz="3200" dirty="0" smtClean="0">
                <a:sym typeface="Arial"/>
              </a:rPr>
              <a:t>	(Set 1CHI): 65,535 (Set 2LA).1,033,099</a:t>
            </a:r>
            <a:endParaRPr lang="en-US" sz="3200" dirty="0"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167641" y="573720"/>
            <a:ext cx="7326880" cy="1156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EXPERIMENTAL EXPECIFICATIONS</a:t>
            </a:r>
            <a:endParaRPr lang="en" sz="3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329950" y="1567550"/>
            <a:ext cx="4726200" cy="3216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>
              <a:spcBef>
                <a:spcPts val="0"/>
              </a:spcBef>
              <a:buClr>
                <a:srgbClr val="FFFFFF"/>
              </a:buClr>
              <a:buSzPct val="100000"/>
              <a:buFont typeface="Times New Roman"/>
            </a:pPr>
            <a:r>
              <a:rPr lang="en" sz="2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Custer version: </a:t>
            </a:r>
          </a:p>
          <a:p>
            <a:pPr lvl="0" indent="457200">
              <a:spcBef>
                <a:spcPts val="0"/>
              </a:spcBef>
              <a:buNone/>
            </a:pPr>
            <a:r>
              <a:rPr lang="en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IOP 4.2 </a:t>
            </a:r>
          </a:p>
          <a:p>
            <a:pPr marL="457200" lvl="0" indent="-406400">
              <a:spcBef>
                <a:spcPts val="0"/>
              </a:spcBef>
              <a:buClr>
                <a:srgbClr val="FFFFFF"/>
              </a:buClr>
              <a:buSzPct val="100000"/>
              <a:buFont typeface="Times New Roman"/>
            </a:pPr>
            <a:r>
              <a:rPr lang="en" sz="28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 number of nodes: </a:t>
            </a:r>
          </a:p>
          <a:p>
            <a:pPr lvl="0" indent="457200">
              <a:spcBef>
                <a:spcPts val="0"/>
              </a:spcBef>
              <a:buNone/>
            </a:pPr>
            <a:r>
              <a:rPr lang="en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Data node </a:t>
            </a:r>
          </a:p>
          <a:p>
            <a:pPr lvl="0" indent="457200">
              <a:spcBef>
                <a:spcPts val="0"/>
              </a:spcBef>
              <a:buNone/>
            </a:pPr>
            <a:r>
              <a:rPr lang="en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Management node</a:t>
            </a:r>
          </a:p>
          <a:p>
            <a:pPr lvl="0">
              <a:spcBef>
                <a:spcPts val="0"/>
              </a:spcBef>
              <a:buNone/>
            </a:pPr>
            <a:r>
              <a:rPr lang="en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2"/>
          </p:nvPr>
        </p:nvSpPr>
        <p:spPr>
          <a:xfrm>
            <a:off x="5340821" y="1567550"/>
            <a:ext cx="3403200" cy="291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>
              <a:spcBef>
                <a:spcPts val="0"/>
              </a:spcBef>
              <a:buSzPct val="100000"/>
              <a:buFont typeface="Times New Roman"/>
            </a:pPr>
            <a:r>
              <a:rPr lang="en" sz="2800" b="1" dirty="0">
                <a:latin typeface="Times New Roman"/>
                <a:ea typeface="Times New Roman"/>
                <a:cs typeface="Times New Roman"/>
                <a:sym typeface="Times New Roman"/>
              </a:rPr>
              <a:t>Memory size</a:t>
            </a:r>
            <a:r>
              <a:rPr lang="en" sz="28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50800" lvl="0" indent="0">
              <a:spcBef>
                <a:spcPts val="0"/>
              </a:spcBef>
              <a:buSzPct val="100000"/>
              <a:buNone/>
            </a:pPr>
            <a:r>
              <a:rPr lang="en-US" sz="28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2800" dirty="0" smtClean="0">
                <a:latin typeface="Times New Roman"/>
                <a:ea typeface="Times New Roman"/>
                <a:cs typeface="Times New Roman"/>
                <a:sym typeface="Times New Roman"/>
              </a:rPr>
              <a:t>250 GB</a:t>
            </a:r>
            <a:endParaRPr lang="en"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</a:p>
          <a:p>
            <a:pPr marL="457200" lvl="0" indent="-406400">
              <a:spcBef>
                <a:spcPts val="0"/>
              </a:spcBef>
              <a:buSzPct val="100000"/>
              <a:buFont typeface="Times New Roman"/>
            </a:pPr>
            <a:r>
              <a:rPr lang="en" sz="2800" b="1" dirty="0">
                <a:latin typeface="Times New Roman"/>
                <a:ea typeface="Times New Roman"/>
                <a:cs typeface="Times New Roman"/>
                <a:sym typeface="Times New Roman"/>
              </a:rPr>
              <a:t>CPU speed: </a:t>
            </a:r>
            <a:endParaRPr lang="en-US" sz="2800" b="1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0800" indent="0">
              <a:buSzPct val="100000"/>
              <a:buNone/>
            </a:pPr>
            <a:r>
              <a:rPr lang="fi-FI" sz="2800" dirty="0" smtClean="0">
                <a:latin typeface="Times New Roman" charset="0"/>
                <a:ea typeface="Times New Roman" charset="0"/>
                <a:cs typeface="Times New Roman" charset="0"/>
              </a:rPr>
              <a:t>	4 </a:t>
            </a:r>
            <a:r>
              <a:rPr lang="fi-FI" sz="2800" dirty="0">
                <a:latin typeface="Times New Roman" charset="0"/>
                <a:ea typeface="Times New Roman" charset="0"/>
                <a:cs typeface="Times New Roman" charset="0"/>
              </a:rPr>
              <a:t>GB 1600 MHz </a:t>
            </a:r>
            <a:r>
              <a:rPr lang="fi-FI" sz="2800" dirty="0" smtClean="0">
                <a:latin typeface="Times New Roman" charset="0"/>
                <a:ea typeface="Times New Roman" charset="0"/>
                <a:cs typeface="Times New Roman" charset="0"/>
              </a:rPr>
              <a:t>	DDR3</a:t>
            </a:r>
            <a:endParaRPr lang="fi-FI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50800" lvl="0" indent="0">
              <a:spcBef>
                <a:spcPts val="0"/>
              </a:spcBef>
              <a:buSzPct val="100000"/>
              <a:buNone/>
            </a:pPr>
            <a:endParaRPr lang="en"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" dirty="0"/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1297500" y="362750"/>
            <a:ext cx="7038900" cy="1083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sz="4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OBJECTIVE</a:t>
            </a:r>
            <a:endParaRPr lang="en" sz="4800" b="1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0521" y="1335555"/>
            <a:ext cx="7986900" cy="357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mes New Roman"/>
            </a:pPr>
            <a:r>
              <a:rPr lang="en" sz="2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analyze both data sets using Hive to see if crime rate has increased or decreased each year between both cities and compare which city has the most </a:t>
            </a:r>
            <a:r>
              <a:rPr lang="en" sz="2800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criminal homicide</a:t>
            </a:r>
            <a:r>
              <a:rPr lang="en" sz="2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by location.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mes New Roman"/>
            </a:pPr>
            <a:r>
              <a:rPr lang="en" sz="2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visualize the data on a graphs comparing by year the amount of crime.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424356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8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/>
            </a:r>
            <a:br>
              <a:rPr lang="en-US" sz="8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</a:br>
            <a:r>
              <a:rPr lang="en-US" sz="8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HDFS &amp; HIVE</a:t>
            </a:r>
            <a:endParaRPr lang="en" sz="8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Britannic Bold" charset="0"/>
              <a:ea typeface="Britannic Bold" charset="0"/>
              <a:cs typeface="Britannic Bold" charset="0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1113477" y="410842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FLOWCHART OF DATA ANALYSIS</a:t>
            </a:r>
          </a:p>
          <a:p>
            <a:pPr lvl="0">
              <a:spcBef>
                <a:spcPts val="0"/>
              </a:spcBef>
              <a:buNone/>
            </a:pPr>
            <a:endParaRPr sz="3600" dirty="0"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063" y="1230375"/>
            <a:ext cx="600172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HDFS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7829" y="1567549"/>
            <a:ext cx="8245928" cy="3363679"/>
          </a:xfrm>
        </p:spPr>
        <p:txBody>
          <a:bodyPr/>
          <a:lstStyle/>
          <a:p>
            <a:r>
              <a:rPr lang="en-US" sz="1800" u="sng" dirty="0"/>
              <a:t>(Los Angeles)</a:t>
            </a:r>
            <a:endParaRPr lang="en-US" sz="1800" dirty="0"/>
          </a:p>
          <a:p>
            <a:pPr>
              <a:spcAft>
                <a:spcPts val="0"/>
              </a:spcAft>
              <a:buNone/>
            </a:pPr>
            <a:r>
              <a:rPr lang="en-US" sz="1800" dirty="0" err="1"/>
              <a:t>wget</a:t>
            </a:r>
            <a:r>
              <a:rPr lang="en-US" sz="1800" dirty="0"/>
              <a:t> -O Crime_Data_from_2010_to_Present.csv</a:t>
            </a:r>
            <a:r>
              <a:rPr lang="en-US" sz="1800" dirty="0">
                <a:hlinkClick r:id="rId2"/>
              </a:rPr>
              <a:t> </a:t>
            </a:r>
            <a:endParaRPr lang="en-US" sz="1800" dirty="0" smtClean="0">
              <a:hlinkClick r:id="rId2"/>
            </a:endParaRPr>
          </a:p>
          <a:p>
            <a:pPr>
              <a:spcAft>
                <a:spcPts val="0"/>
              </a:spcAft>
              <a:buNone/>
            </a:pPr>
            <a:r>
              <a:rPr lang="en-US" sz="1800" u="sng" dirty="0" smtClean="0">
                <a:hlinkClick r:id="rId3"/>
              </a:rPr>
              <a:t>https</a:t>
            </a:r>
            <a:r>
              <a:rPr lang="en-US" sz="1800" u="sng" dirty="0">
                <a:hlinkClick r:id="rId3"/>
              </a:rPr>
              <a:t>://</a:t>
            </a:r>
            <a:r>
              <a:rPr lang="en-US" sz="1800" u="sng" dirty="0" smtClean="0">
                <a:hlinkClick r:id="rId3"/>
              </a:rPr>
              <a:t>3-us-west-1.amazonaws.com/dreab/Crime_Data_from_2010_to_Present.csv</a:t>
            </a:r>
            <a:endParaRPr lang="en-US" sz="1800" u="sng" dirty="0" smtClean="0"/>
          </a:p>
          <a:p>
            <a:pPr>
              <a:spcAft>
                <a:spcPts val="0"/>
              </a:spcAft>
              <a:buNone/>
            </a:pPr>
            <a:endParaRPr lang="en-US" sz="1800" dirty="0"/>
          </a:p>
          <a:p>
            <a:r>
              <a:rPr lang="en-US" sz="1800" u="sng" dirty="0" smtClean="0"/>
              <a:t>(Chicago)</a:t>
            </a:r>
            <a:endParaRPr lang="en-US" sz="1800" dirty="0"/>
          </a:p>
          <a:p>
            <a:pPr>
              <a:spcAft>
                <a:spcPts val="0"/>
              </a:spcAft>
              <a:buNone/>
            </a:pPr>
            <a:r>
              <a:rPr lang="en-US" sz="1800" dirty="0" err="1"/>
              <a:t>wget</a:t>
            </a:r>
            <a:r>
              <a:rPr lang="en-US" sz="1800" dirty="0"/>
              <a:t> -O Crimes_-_2001_to_present.cs</a:t>
            </a:r>
            <a:endParaRPr lang="en-US" sz="1800" dirty="0"/>
          </a:p>
          <a:p>
            <a:pPr>
              <a:spcAft>
                <a:spcPts val="0"/>
              </a:spcAft>
              <a:buNone/>
            </a:pPr>
            <a:r>
              <a:rPr lang="en-US" sz="1800" u="sng" dirty="0">
                <a:hlinkClick r:id="rId4"/>
              </a:rPr>
              <a:t>https://s3-us-west-1.amazonaws.com/dreab/</a:t>
            </a:r>
            <a:r>
              <a:rPr lang="en-US" sz="1800" u="sng" dirty="0">
                <a:solidFill>
                  <a:schemeClr val="accent1"/>
                </a:solidFill>
              </a:rPr>
              <a:t>Crimes_-_</a:t>
            </a:r>
            <a:r>
              <a:rPr lang="en-US" sz="1800" u="sng" dirty="0" smtClean="0">
                <a:solidFill>
                  <a:schemeClr val="accent1"/>
                </a:solidFill>
              </a:rPr>
              <a:t>2001_to_present-2.csv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8899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500" y="402296"/>
            <a:ext cx="7038900" cy="914100"/>
          </a:xfrm>
        </p:spPr>
        <p:txBody>
          <a:bodyPr/>
          <a:lstStyle/>
          <a:p>
            <a:pPr algn="ctr"/>
            <a:r>
              <a:rPr lang="en-US" sz="4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AMBARI </a:t>
            </a:r>
            <a:r>
              <a:rPr lang="mr-IN" sz="4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–</a:t>
            </a:r>
            <a:r>
              <a:rPr lang="en-US" sz="4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ritannic Bold" charset="0"/>
                <a:ea typeface="Britannic Bold" charset="0"/>
                <a:cs typeface="Britannic Bold" charset="0"/>
                <a:sym typeface="Times New Roman"/>
              </a:rPr>
              <a:t> FILE BROWSER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75" y="1461230"/>
            <a:ext cx="7994731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6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3125</TotalTime>
  <Words>263</Words>
  <Application>Microsoft Macintosh PowerPoint</Application>
  <PresentationFormat>On-screen Show (16:9)</PresentationFormat>
  <Paragraphs>100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Montserrat</vt:lpstr>
      <vt:lpstr>Arial</vt:lpstr>
      <vt:lpstr>Calibri</vt:lpstr>
      <vt:lpstr>Britannic Bold</vt:lpstr>
      <vt:lpstr>Times New Roman</vt:lpstr>
      <vt:lpstr>Lato</vt:lpstr>
      <vt:lpstr>Vapor Trail</vt:lpstr>
      <vt:lpstr>PowerPoint Presentation</vt:lpstr>
      <vt:lpstr>DATA SOURCE</vt:lpstr>
      <vt:lpstr>DATA SIZE  </vt:lpstr>
      <vt:lpstr>EXPERIMENTAL EXPECIFICATIONS</vt:lpstr>
      <vt:lpstr>OBJECTIVE</vt:lpstr>
      <vt:lpstr> HDFS &amp; HIVE</vt:lpstr>
      <vt:lpstr>FLOWCHART OF DATA ANALYSIS </vt:lpstr>
      <vt:lpstr>HDFS</vt:lpstr>
      <vt:lpstr>AMBARI – FILE BROWSER</vt:lpstr>
      <vt:lpstr>HIVE</vt:lpstr>
      <vt:lpstr>HIVE – LOS ANGELES</vt:lpstr>
      <vt:lpstr>HIVE - CHICAGO</vt:lpstr>
      <vt:lpstr>AMBARI – FILE BROWSWER</vt:lpstr>
      <vt:lpstr>EXCEL</vt:lpstr>
      <vt:lpstr>VISUALIZATION</vt:lpstr>
      <vt:lpstr>HOMICIDE CRIME COMPARISON 2013-2016</vt:lpstr>
      <vt:lpstr>HOMICIDE CRIME BY LOCATION - CHICAGO</vt:lpstr>
      <vt:lpstr>HOMICIDE CRIME BY LOCATION – LOS ANGELES</vt:lpstr>
      <vt:lpstr>INTERESTING FACTS</vt:lpstr>
      <vt:lpstr>TOP 5 CRIMES PER CITY</vt:lpstr>
      <vt:lpstr>The most frequent crime in 5 locations</vt:lpstr>
      <vt:lpstr>TOP 5 Premises where crimes are most committed</vt:lpstr>
      <vt:lpstr>QUESTIONS?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Blanco, Andrea A</cp:lastModifiedBy>
  <cp:revision>28</cp:revision>
  <dcterms:modified xsi:type="dcterms:W3CDTF">2017-11-28T02:21:27Z</dcterms:modified>
</cp:coreProperties>
</file>